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9" r:id="rId63"/>
    <p:sldId id="321" r:id="rId64"/>
    <p:sldId id="320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17" r:id="rId73"/>
    <p:sldId id="318" r:id="rId74"/>
  </p:sldIdLst>
  <p:sldSz cx="21602700" cy="12961938"/>
  <p:notesSz cx="9926638" cy="6797675"/>
  <p:defaultTextStyle>
    <a:defPPr>
      <a:defRPr lang="it-IT"/>
    </a:defPPr>
    <a:lvl1pPr marL="0" algn="l" defTabSz="1769309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884655" algn="l" defTabSz="1769309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769309" algn="l" defTabSz="1769309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2653964" algn="l" defTabSz="1769309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3538618" algn="l" defTabSz="1769309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4423273" algn="l" defTabSz="1769309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5307927" algn="l" defTabSz="1769309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6192582" algn="l" defTabSz="1769309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7077237" algn="l" defTabSz="1769309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3">
          <p15:clr>
            <a:srgbClr val="A4A3A4"/>
          </p15:clr>
        </p15:guide>
        <p15:guide id="2" pos="6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936" y="72"/>
      </p:cViewPr>
      <p:guideLst>
        <p:guide orient="horz" pos="4083"/>
        <p:guide pos="68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EB313-55F1-41FF-AF77-AA197E419226}" type="datetimeFigureOut">
              <a:rPr lang="it-IT" smtClean="0"/>
              <a:t>17/05/2021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38450" y="509588"/>
            <a:ext cx="42497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3372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8F970-E66A-4FFC-9A8C-46B7E016D02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0852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29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30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31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32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33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34</a:t>
            </a:fld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35</a:t>
            </a:fld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36</a:t>
            </a:fld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37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38</a:t>
            </a:fld>
            <a:endParaRPr 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39</a:t>
            </a:fld>
            <a:endParaRPr 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40</a:t>
            </a:fld>
            <a:endParaRPr 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41</a:t>
            </a:fld>
            <a:endParaRPr 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42</a:t>
            </a:fld>
            <a:endParaRPr lang="it-IT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43</a:t>
            </a:fld>
            <a:endParaRPr lang="it-IT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44</a:t>
            </a:fld>
            <a:endParaRPr lang="it-IT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45</a:t>
            </a:fld>
            <a:endParaRPr lang="it-IT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46</a:t>
            </a:fld>
            <a:endParaRPr lang="it-IT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47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48</a:t>
            </a:fld>
            <a:endParaRPr lang="it-IT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49</a:t>
            </a:fld>
            <a:endParaRPr lang="it-IT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50</a:t>
            </a:fld>
            <a:endParaRPr lang="it-IT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51</a:t>
            </a:fld>
            <a:endParaRPr lang="it-IT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52</a:t>
            </a:fld>
            <a:endParaRPr lang="it-IT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53</a:t>
            </a:fld>
            <a:endParaRPr lang="it-IT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54</a:t>
            </a:fld>
            <a:endParaRPr lang="it-IT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55</a:t>
            </a:fld>
            <a:endParaRPr lang="it-IT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56</a:t>
            </a:fld>
            <a:endParaRPr lang="it-IT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57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58</a:t>
            </a:fld>
            <a:endParaRPr lang="it-IT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59</a:t>
            </a:fld>
            <a:endParaRPr lang="it-IT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60</a:t>
            </a:fld>
            <a:endParaRPr lang="it-IT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61</a:t>
            </a:fld>
            <a:endParaRPr lang="it-IT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62</a:t>
            </a:fld>
            <a:endParaRPr lang="it-IT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63</a:t>
            </a:fld>
            <a:endParaRPr lang="it-IT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64</a:t>
            </a:fld>
            <a:endParaRPr lang="it-IT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65</a:t>
            </a:fld>
            <a:endParaRPr lang="it-IT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66</a:t>
            </a:fld>
            <a:endParaRPr lang="it-IT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67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68</a:t>
            </a:fld>
            <a:endParaRPr lang="it-IT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69</a:t>
            </a:fld>
            <a:endParaRPr lang="it-IT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70</a:t>
            </a:fld>
            <a:endParaRPr lang="it-IT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71</a:t>
            </a:fld>
            <a:endParaRPr lang="it-IT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72</a:t>
            </a:fld>
            <a:endParaRPr lang="it-IT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73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F970-E66A-4FFC-9A8C-46B7E016D02C}" type="slidenum">
              <a:rPr lang="it-IT" smtClean="0"/>
              <a:t>17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20203" y="4026605"/>
            <a:ext cx="18362296" cy="277841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40406" y="7345099"/>
            <a:ext cx="15121890" cy="33124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84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69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653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53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423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307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192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077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18CF-84CC-4F5D-B433-7DFDF46090F2}" type="datetimeFigureOut">
              <a:rPr lang="it-IT" smtClean="0"/>
              <a:pPr/>
              <a:t>17/05/2021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48EC-96CD-4900-8564-F76B1707159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18CF-84CC-4F5D-B433-7DFDF46090F2}" type="datetimeFigureOut">
              <a:rPr lang="it-IT" smtClean="0"/>
              <a:pPr/>
              <a:t>17/05/2021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48EC-96CD-4900-8564-F76B1707159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5661957" y="519080"/>
            <a:ext cx="4860607" cy="11059654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80136" y="519080"/>
            <a:ext cx="14221777" cy="11059654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18CF-84CC-4F5D-B433-7DFDF46090F2}" type="datetimeFigureOut">
              <a:rPr lang="it-IT" smtClean="0"/>
              <a:pPr/>
              <a:t>17/05/2021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48EC-96CD-4900-8564-F76B1707159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18CF-84CC-4F5D-B433-7DFDF46090F2}" type="datetimeFigureOut">
              <a:rPr lang="it-IT" smtClean="0"/>
              <a:pPr/>
              <a:t>17/05/2021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48EC-96CD-4900-8564-F76B1707159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06464" y="8329248"/>
            <a:ext cx="18362296" cy="2574385"/>
          </a:xfrm>
        </p:spPr>
        <p:txBody>
          <a:bodyPr anchor="t"/>
          <a:lstStyle>
            <a:lvl1pPr algn="l">
              <a:defRPr sz="77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06464" y="5493824"/>
            <a:ext cx="18362296" cy="2835423"/>
          </a:xfrm>
        </p:spPr>
        <p:txBody>
          <a:bodyPr anchor="b"/>
          <a:lstStyle>
            <a:lvl1pPr marL="0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1pPr>
            <a:lvl2pPr marL="884655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2pPr>
            <a:lvl3pPr marL="17693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3pPr>
            <a:lvl4pPr marL="2653964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538618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423273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307927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192582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077237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18CF-84CC-4F5D-B433-7DFDF46090F2}" type="datetimeFigureOut">
              <a:rPr lang="it-IT" smtClean="0"/>
              <a:pPr/>
              <a:t>17/05/2021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48EC-96CD-4900-8564-F76B1707159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80134" y="3024453"/>
            <a:ext cx="9541193" cy="8554280"/>
          </a:xfrm>
        </p:spPr>
        <p:txBody>
          <a:bodyPr/>
          <a:lstStyle>
            <a:lvl1pPr>
              <a:defRPr sz="5400"/>
            </a:lvl1pPr>
            <a:lvl2pPr>
              <a:defRPr sz="4700"/>
            </a:lvl2pPr>
            <a:lvl3pPr>
              <a:defRPr sz="39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981373" y="3024453"/>
            <a:ext cx="9541193" cy="8554280"/>
          </a:xfrm>
        </p:spPr>
        <p:txBody>
          <a:bodyPr/>
          <a:lstStyle>
            <a:lvl1pPr>
              <a:defRPr sz="5400"/>
            </a:lvl1pPr>
            <a:lvl2pPr>
              <a:defRPr sz="4700"/>
            </a:lvl2pPr>
            <a:lvl3pPr>
              <a:defRPr sz="39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18CF-84CC-4F5D-B433-7DFDF46090F2}" type="datetimeFigureOut">
              <a:rPr lang="it-IT" smtClean="0"/>
              <a:pPr/>
              <a:t>17/05/2021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48EC-96CD-4900-8564-F76B1707159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80136" y="2901435"/>
            <a:ext cx="9544944" cy="1209180"/>
          </a:xfrm>
        </p:spPr>
        <p:txBody>
          <a:bodyPr anchor="b"/>
          <a:lstStyle>
            <a:lvl1pPr marL="0" indent="0">
              <a:buNone/>
              <a:defRPr sz="4700" b="1"/>
            </a:lvl1pPr>
            <a:lvl2pPr marL="884655" indent="0">
              <a:buNone/>
              <a:defRPr sz="3900" b="1"/>
            </a:lvl2pPr>
            <a:lvl3pPr marL="1769309" indent="0">
              <a:buNone/>
              <a:defRPr sz="3500" b="1"/>
            </a:lvl3pPr>
            <a:lvl4pPr marL="2653964" indent="0">
              <a:buNone/>
              <a:defRPr sz="3000" b="1"/>
            </a:lvl4pPr>
            <a:lvl5pPr marL="3538618" indent="0">
              <a:buNone/>
              <a:defRPr sz="3000" b="1"/>
            </a:lvl5pPr>
            <a:lvl6pPr marL="4423273" indent="0">
              <a:buNone/>
              <a:defRPr sz="3000" b="1"/>
            </a:lvl6pPr>
            <a:lvl7pPr marL="5307927" indent="0">
              <a:buNone/>
              <a:defRPr sz="3000" b="1"/>
            </a:lvl7pPr>
            <a:lvl8pPr marL="6192582" indent="0">
              <a:buNone/>
              <a:defRPr sz="3000" b="1"/>
            </a:lvl8pPr>
            <a:lvl9pPr marL="7077237" indent="0">
              <a:buNone/>
              <a:defRPr sz="30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80136" y="4110616"/>
            <a:ext cx="9544944" cy="7468117"/>
          </a:xfrm>
        </p:spPr>
        <p:txBody>
          <a:bodyPr/>
          <a:lstStyle>
            <a:lvl1pPr>
              <a:defRPr sz="4700"/>
            </a:lvl1pPr>
            <a:lvl2pPr>
              <a:defRPr sz="3900"/>
            </a:lvl2pPr>
            <a:lvl3pPr>
              <a:defRPr sz="35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10973875" y="2901435"/>
            <a:ext cx="9548694" cy="1209180"/>
          </a:xfrm>
        </p:spPr>
        <p:txBody>
          <a:bodyPr anchor="b"/>
          <a:lstStyle>
            <a:lvl1pPr marL="0" indent="0">
              <a:buNone/>
              <a:defRPr sz="4700" b="1"/>
            </a:lvl1pPr>
            <a:lvl2pPr marL="884655" indent="0">
              <a:buNone/>
              <a:defRPr sz="3900" b="1"/>
            </a:lvl2pPr>
            <a:lvl3pPr marL="1769309" indent="0">
              <a:buNone/>
              <a:defRPr sz="3500" b="1"/>
            </a:lvl3pPr>
            <a:lvl4pPr marL="2653964" indent="0">
              <a:buNone/>
              <a:defRPr sz="3000" b="1"/>
            </a:lvl4pPr>
            <a:lvl5pPr marL="3538618" indent="0">
              <a:buNone/>
              <a:defRPr sz="3000" b="1"/>
            </a:lvl5pPr>
            <a:lvl6pPr marL="4423273" indent="0">
              <a:buNone/>
              <a:defRPr sz="3000" b="1"/>
            </a:lvl6pPr>
            <a:lvl7pPr marL="5307927" indent="0">
              <a:buNone/>
              <a:defRPr sz="3000" b="1"/>
            </a:lvl7pPr>
            <a:lvl8pPr marL="6192582" indent="0">
              <a:buNone/>
              <a:defRPr sz="3000" b="1"/>
            </a:lvl8pPr>
            <a:lvl9pPr marL="7077237" indent="0">
              <a:buNone/>
              <a:defRPr sz="30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10973875" y="4110616"/>
            <a:ext cx="9548694" cy="7468117"/>
          </a:xfrm>
        </p:spPr>
        <p:txBody>
          <a:bodyPr/>
          <a:lstStyle>
            <a:lvl1pPr>
              <a:defRPr sz="4700"/>
            </a:lvl1pPr>
            <a:lvl2pPr>
              <a:defRPr sz="3900"/>
            </a:lvl2pPr>
            <a:lvl3pPr>
              <a:defRPr sz="35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18CF-84CC-4F5D-B433-7DFDF46090F2}" type="datetimeFigureOut">
              <a:rPr lang="it-IT" smtClean="0"/>
              <a:pPr/>
              <a:t>17/05/2021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48EC-96CD-4900-8564-F76B1707159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18CF-84CC-4F5D-B433-7DFDF46090F2}" type="datetimeFigureOut">
              <a:rPr lang="it-IT" smtClean="0"/>
              <a:pPr/>
              <a:t>17/05/2021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48EC-96CD-4900-8564-F76B1707159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18CF-84CC-4F5D-B433-7DFDF46090F2}" type="datetimeFigureOut">
              <a:rPr lang="it-IT" smtClean="0"/>
              <a:pPr/>
              <a:t>17/05/2021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48EC-96CD-4900-8564-F76B1707159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0137" y="516077"/>
            <a:ext cx="7107139" cy="2196328"/>
          </a:xfrm>
        </p:spPr>
        <p:txBody>
          <a:bodyPr anchor="b"/>
          <a:lstStyle>
            <a:lvl1pPr algn="l">
              <a:defRPr sz="39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446056" y="516079"/>
            <a:ext cx="12076510" cy="11062655"/>
          </a:xfrm>
        </p:spPr>
        <p:txBody>
          <a:bodyPr/>
          <a:lstStyle>
            <a:lvl1pPr>
              <a:defRPr sz="6200"/>
            </a:lvl1pPr>
            <a:lvl2pPr>
              <a:defRPr sz="5400"/>
            </a:lvl2pPr>
            <a:lvl3pPr>
              <a:defRPr sz="47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80137" y="2712407"/>
            <a:ext cx="7107139" cy="8866326"/>
          </a:xfrm>
        </p:spPr>
        <p:txBody>
          <a:bodyPr/>
          <a:lstStyle>
            <a:lvl1pPr marL="0" indent="0">
              <a:buNone/>
              <a:defRPr sz="2800"/>
            </a:lvl1pPr>
            <a:lvl2pPr marL="884655" indent="0">
              <a:buNone/>
              <a:defRPr sz="2300"/>
            </a:lvl2pPr>
            <a:lvl3pPr marL="1769309" indent="0">
              <a:buNone/>
              <a:defRPr sz="1900"/>
            </a:lvl3pPr>
            <a:lvl4pPr marL="2653964" indent="0">
              <a:buNone/>
              <a:defRPr sz="1800"/>
            </a:lvl4pPr>
            <a:lvl5pPr marL="3538618" indent="0">
              <a:buNone/>
              <a:defRPr sz="1800"/>
            </a:lvl5pPr>
            <a:lvl6pPr marL="4423273" indent="0">
              <a:buNone/>
              <a:defRPr sz="1800"/>
            </a:lvl6pPr>
            <a:lvl7pPr marL="5307927" indent="0">
              <a:buNone/>
              <a:defRPr sz="1800"/>
            </a:lvl7pPr>
            <a:lvl8pPr marL="6192582" indent="0">
              <a:buNone/>
              <a:defRPr sz="1800"/>
            </a:lvl8pPr>
            <a:lvl9pPr marL="7077237" indent="0">
              <a:buNone/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18CF-84CC-4F5D-B433-7DFDF46090F2}" type="datetimeFigureOut">
              <a:rPr lang="it-IT" smtClean="0"/>
              <a:pPr/>
              <a:t>17/05/2021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48EC-96CD-4900-8564-F76B1707159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34280" y="9073358"/>
            <a:ext cx="12961620" cy="1071161"/>
          </a:xfrm>
        </p:spPr>
        <p:txBody>
          <a:bodyPr anchor="b"/>
          <a:lstStyle>
            <a:lvl1pPr algn="l">
              <a:defRPr sz="39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34280" y="1158174"/>
            <a:ext cx="12961620" cy="7777163"/>
          </a:xfrm>
        </p:spPr>
        <p:txBody>
          <a:bodyPr/>
          <a:lstStyle>
            <a:lvl1pPr marL="0" indent="0">
              <a:buNone/>
              <a:defRPr sz="6200"/>
            </a:lvl1pPr>
            <a:lvl2pPr marL="884655" indent="0">
              <a:buNone/>
              <a:defRPr sz="5400"/>
            </a:lvl2pPr>
            <a:lvl3pPr marL="1769309" indent="0">
              <a:buNone/>
              <a:defRPr sz="4700"/>
            </a:lvl3pPr>
            <a:lvl4pPr marL="2653964" indent="0">
              <a:buNone/>
              <a:defRPr sz="3900"/>
            </a:lvl4pPr>
            <a:lvl5pPr marL="3538618" indent="0">
              <a:buNone/>
              <a:defRPr sz="3900"/>
            </a:lvl5pPr>
            <a:lvl6pPr marL="4423273" indent="0">
              <a:buNone/>
              <a:defRPr sz="3900"/>
            </a:lvl6pPr>
            <a:lvl7pPr marL="5307927" indent="0">
              <a:buNone/>
              <a:defRPr sz="3900"/>
            </a:lvl7pPr>
            <a:lvl8pPr marL="6192582" indent="0">
              <a:buNone/>
              <a:defRPr sz="3900"/>
            </a:lvl8pPr>
            <a:lvl9pPr marL="7077237" indent="0">
              <a:buNone/>
              <a:defRPr sz="39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234280" y="10144519"/>
            <a:ext cx="12961620" cy="1521227"/>
          </a:xfrm>
        </p:spPr>
        <p:txBody>
          <a:bodyPr/>
          <a:lstStyle>
            <a:lvl1pPr marL="0" indent="0">
              <a:buNone/>
              <a:defRPr sz="2800"/>
            </a:lvl1pPr>
            <a:lvl2pPr marL="884655" indent="0">
              <a:buNone/>
              <a:defRPr sz="2300"/>
            </a:lvl2pPr>
            <a:lvl3pPr marL="1769309" indent="0">
              <a:buNone/>
              <a:defRPr sz="1900"/>
            </a:lvl3pPr>
            <a:lvl4pPr marL="2653964" indent="0">
              <a:buNone/>
              <a:defRPr sz="1800"/>
            </a:lvl4pPr>
            <a:lvl5pPr marL="3538618" indent="0">
              <a:buNone/>
              <a:defRPr sz="1800"/>
            </a:lvl5pPr>
            <a:lvl6pPr marL="4423273" indent="0">
              <a:buNone/>
              <a:defRPr sz="1800"/>
            </a:lvl6pPr>
            <a:lvl7pPr marL="5307927" indent="0">
              <a:buNone/>
              <a:defRPr sz="1800"/>
            </a:lvl7pPr>
            <a:lvl8pPr marL="6192582" indent="0">
              <a:buNone/>
              <a:defRPr sz="1800"/>
            </a:lvl8pPr>
            <a:lvl9pPr marL="7077237" indent="0">
              <a:buNone/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18CF-84CC-4F5D-B433-7DFDF46090F2}" type="datetimeFigureOut">
              <a:rPr lang="it-IT" smtClean="0"/>
              <a:pPr/>
              <a:t>17/05/2021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248EC-96CD-4900-8564-F76B1707159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80136" y="519079"/>
            <a:ext cx="19442430" cy="2160323"/>
          </a:xfrm>
          <a:prstGeom prst="rect">
            <a:avLst/>
          </a:prstGeom>
        </p:spPr>
        <p:txBody>
          <a:bodyPr vert="horz" lIns="176931" tIns="88465" rIns="176931" bIns="88465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80136" y="3024453"/>
            <a:ext cx="19442430" cy="8554280"/>
          </a:xfrm>
          <a:prstGeom prst="rect">
            <a:avLst/>
          </a:prstGeom>
        </p:spPr>
        <p:txBody>
          <a:bodyPr vert="horz" lIns="176931" tIns="88465" rIns="176931" bIns="88465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080136" y="12013799"/>
            <a:ext cx="5040630" cy="690103"/>
          </a:xfrm>
          <a:prstGeom prst="rect">
            <a:avLst/>
          </a:prstGeom>
        </p:spPr>
        <p:txBody>
          <a:bodyPr vert="horz" lIns="176931" tIns="88465" rIns="176931" bIns="88465" rtlCol="0" anchor="ctr"/>
          <a:lstStyle>
            <a:lvl1pPr algn="l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E18CF-84CC-4F5D-B433-7DFDF46090F2}" type="datetimeFigureOut">
              <a:rPr lang="it-IT" smtClean="0"/>
              <a:pPr/>
              <a:t>17/05/2021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7380923" y="12013799"/>
            <a:ext cx="6840856" cy="690103"/>
          </a:xfrm>
          <a:prstGeom prst="rect">
            <a:avLst/>
          </a:prstGeom>
        </p:spPr>
        <p:txBody>
          <a:bodyPr vert="horz" lIns="176931" tIns="88465" rIns="176931" bIns="88465" rtlCol="0" anchor="ctr"/>
          <a:lstStyle>
            <a:lvl1pPr algn="ct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5481936" y="12013799"/>
            <a:ext cx="5040630" cy="690103"/>
          </a:xfrm>
          <a:prstGeom prst="rect">
            <a:avLst/>
          </a:prstGeom>
        </p:spPr>
        <p:txBody>
          <a:bodyPr vert="horz" lIns="176931" tIns="88465" rIns="176931" bIns="88465" rtlCol="0" anchor="ctr"/>
          <a:lstStyle>
            <a:lvl1pPr algn="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248EC-96CD-4900-8564-F76B1707159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769309" rtl="0" eaLnBrk="1" latinLnBrk="0" hangingPunct="1">
        <a:spcBef>
          <a:spcPct val="0"/>
        </a:spcBef>
        <a:buNone/>
        <a:defRPr sz="8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63491" indent="-663491" algn="l" defTabSz="1769309" rtl="0" eaLnBrk="1" latinLnBrk="0" hangingPunct="1">
        <a:spcBef>
          <a:spcPct val="20000"/>
        </a:spcBef>
        <a:buFont typeface="Arial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37564" indent="-552909" algn="l" defTabSz="1769309" rtl="0" eaLnBrk="1" latinLnBrk="0" hangingPunct="1">
        <a:spcBef>
          <a:spcPct val="20000"/>
        </a:spcBef>
        <a:buFont typeface="Arial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211636" indent="-442327" algn="l" defTabSz="1769309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096291" indent="-442327" algn="l" defTabSz="1769309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4pPr>
      <a:lvl5pPr marL="3980946" indent="-442327" algn="l" defTabSz="1769309" rtl="0" eaLnBrk="1" latinLnBrk="0" hangingPunct="1">
        <a:spcBef>
          <a:spcPct val="20000"/>
        </a:spcBef>
        <a:buFont typeface="Arial" pitchFamily="34" charset="0"/>
        <a:buChar char="»"/>
        <a:defRPr sz="3900" kern="1200">
          <a:solidFill>
            <a:schemeClr val="tx1"/>
          </a:solidFill>
          <a:latin typeface="+mn-lt"/>
          <a:ea typeface="+mn-ea"/>
          <a:cs typeface="+mn-cs"/>
        </a:defRPr>
      </a:lvl5pPr>
      <a:lvl6pPr marL="4865600" indent="-442327" algn="l" defTabSz="1769309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6pPr>
      <a:lvl7pPr marL="5750255" indent="-442327" algn="l" defTabSz="1769309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7pPr>
      <a:lvl8pPr marL="6634909" indent="-442327" algn="l" defTabSz="1769309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8pPr>
      <a:lvl9pPr marL="7519564" indent="-442327" algn="l" defTabSz="1769309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769309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84655" algn="l" defTabSz="1769309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69309" algn="l" defTabSz="1769309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653964" algn="l" defTabSz="1769309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538618" algn="l" defTabSz="1769309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423273" algn="l" defTabSz="1769309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307927" algn="l" defTabSz="1769309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192582" algn="l" defTabSz="1769309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077237" algn="l" defTabSz="1769309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4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4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4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4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4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4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4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4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png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4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4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png"/><Relationship Id="rId4" Type="http://schemas.openxmlformats.org/officeDocument/2006/relationships/image" Target="../media/image4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png"/><Relationship Id="rId4" Type="http://schemas.openxmlformats.org/officeDocument/2006/relationships/image" Target="../media/image4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4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4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png"/><Relationship Id="rId4" Type="http://schemas.openxmlformats.org/officeDocument/2006/relationships/image" Target="../media/image4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png"/><Relationship Id="rId4" Type="http://schemas.openxmlformats.org/officeDocument/2006/relationships/image" Target="../media/image4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png"/><Relationship Id="rId4" Type="http://schemas.openxmlformats.org/officeDocument/2006/relationships/image" Target="../media/image4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png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png"/><Relationship Id="rId4" Type="http://schemas.openxmlformats.org/officeDocument/2006/relationships/image" Target="../media/image4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4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png"/><Relationship Id="rId4" Type="http://schemas.openxmlformats.org/officeDocument/2006/relationships/image" Target="../media/image4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44811" y="9339040"/>
            <a:ext cx="18362296" cy="2778415"/>
          </a:xfrm>
        </p:spPr>
        <p:txBody>
          <a:bodyPr>
            <a:normAutofit/>
          </a:bodyPr>
          <a:lstStyle/>
          <a:p>
            <a:r>
              <a:rPr lang="it-IT" sz="6900" b="1" dirty="0">
                <a:solidFill>
                  <a:srgbClr val="FF0000"/>
                </a:solidFill>
              </a:rPr>
              <a:t>Istituto comprensivo Ladispoli I</a:t>
            </a:r>
            <a:br>
              <a:rPr lang="it-IT" sz="6900" b="1" dirty="0">
                <a:solidFill>
                  <a:srgbClr val="FF0000"/>
                </a:solidFill>
              </a:rPr>
            </a:br>
            <a:r>
              <a:rPr lang="it-IT" sz="6900" b="1" dirty="0">
                <a:solidFill>
                  <a:srgbClr val="FF0000"/>
                </a:solidFill>
              </a:rPr>
              <a:t>Prof.ssa Caliendo Enrica</a:t>
            </a: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098" y="900933"/>
            <a:ext cx="20738304" cy="87103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04574" y="2398018"/>
            <a:ext cx="18362296" cy="2778415"/>
          </a:xfrm>
        </p:spPr>
        <p:txBody>
          <a:bodyPr>
            <a:normAutofit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Articolazione delle fasi</a:t>
            </a: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190" y="4752777"/>
            <a:ext cx="2011757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504206" y="7417073"/>
            <a:ext cx="201622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800" dirty="0"/>
              <a:t>È, inoltre, auspicabile affrontare tematiche legate al </a:t>
            </a:r>
            <a:r>
              <a:rPr lang="it-IT" sz="4800" b="1" dirty="0"/>
              <a:t>rinforzo disciplinare in un’ottica laboratoriale </a:t>
            </a:r>
            <a:r>
              <a:rPr lang="it-IT" sz="4800" dirty="0"/>
              <a:t>e di </a:t>
            </a:r>
            <a:r>
              <a:rPr lang="it-IT" sz="4800" i="1" dirty="0"/>
              <a:t>peer tutoring, avvalendosi delle innovazioni didattiche di cui si è fatta esperienza nell’ultimo anno. </a:t>
            </a:r>
            <a:endParaRPr lang="it-IT" sz="4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80270" y="1368401"/>
            <a:ext cx="18362296" cy="2778415"/>
          </a:xfrm>
        </p:spPr>
        <p:txBody>
          <a:bodyPr>
            <a:normAutofit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Cornice di senso</a:t>
            </a: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576214" y="3528641"/>
            <a:ext cx="20090232" cy="889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400" i="1" dirty="0"/>
              <a:t>Iniziative a favore degli studenti che consentano loro di “ricucire” il nesso fra gli apprendimenti e la propria esistenza …</a:t>
            </a:r>
          </a:p>
          <a:p>
            <a:pPr algn="just"/>
            <a:endParaRPr lang="it-IT" sz="4400" i="1" dirty="0"/>
          </a:p>
          <a:p>
            <a:pPr algn="just"/>
            <a:r>
              <a:rPr lang="it-IT" sz="4400" dirty="0"/>
              <a:t>L’autonomia delle istituzioni scolastiche assegna agli organi collegiali la responsabilità di </a:t>
            </a:r>
            <a:r>
              <a:rPr lang="it-IT" sz="4400" b="1" dirty="0"/>
              <a:t>individuare cosa fare e come farlo, nell'ambito degli ordinamenti generali dell'istruzione</a:t>
            </a:r>
            <a:r>
              <a:rPr lang="it-IT" sz="4400" dirty="0"/>
              <a:t>.</a:t>
            </a:r>
          </a:p>
          <a:p>
            <a:pPr algn="just"/>
            <a:endParaRPr lang="it-IT" sz="4400" dirty="0"/>
          </a:p>
          <a:p>
            <a:pPr algn="just"/>
            <a:r>
              <a:rPr lang="it-IT" sz="4400" dirty="0"/>
              <a:t>E’ necessario che le attività vengano collocate in una cornice di senso, ancorate a ciò che si è fatto e che diano origine a esperienze e a percorsi che poi vengano assunti e sviluppati nel prossimo anno scolastico. </a:t>
            </a:r>
          </a:p>
          <a:p>
            <a:pPr algn="just"/>
            <a:endParaRPr lang="it-IT" sz="4400" dirty="0"/>
          </a:p>
          <a:p>
            <a:pPr algn="just"/>
            <a:r>
              <a:rPr lang="it-IT" sz="4400" dirty="0"/>
              <a:t>E' inoltre assolutamente necessario il </a:t>
            </a:r>
            <a:r>
              <a:rPr lang="it-IT" sz="4400" b="1" dirty="0"/>
              <a:t>coinvolgimento degli alunni con certificazione ai sensi della Legge 104/1992 e di quelli con bisogni educativi specifici</a:t>
            </a:r>
            <a:r>
              <a:rPr lang="it-IT" sz="4400" dirty="0"/>
              <a:t>. </a:t>
            </a:r>
            <a:endParaRPr lang="it-IT" sz="4400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80270" y="2232497"/>
            <a:ext cx="18362296" cy="2778415"/>
          </a:xfrm>
        </p:spPr>
        <p:txBody>
          <a:bodyPr>
            <a:normAutofit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Insegnamento compensativo</a:t>
            </a: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576214" y="5184825"/>
            <a:ext cx="20090232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800" dirty="0"/>
              <a:t>Va individuato il </a:t>
            </a:r>
            <a:r>
              <a:rPr lang="it-IT" sz="4800" b="1" dirty="0"/>
              <a:t>gap</a:t>
            </a:r>
            <a:r>
              <a:rPr lang="it-IT" sz="4800" dirty="0"/>
              <a:t> che si è venuto a creare tra gli apprendimenti teoricamente definiti e quelli effettivamente conseguiti.</a:t>
            </a:r>
          </a:p>
          <a:p>
            <a:pPr algn="just"/>
            <a:endParaRPr lang="it-IT" sz="4800" dirty="0"/>
          </a:p>
          <a:p>
            <a:pPr algn="just"/>
            <a:r>
              <a:rPr lang="it-IT" sz="4800" dirty="0"/>
              <a:t>Come agire per riuscire a “rammendare”, per quanto possibile, il tessuto delle conoscenze e delle competenze degli alunni? Facendoci guidare da consolidate modalità pedagogiche e didattiche, il suggerimento è quello di dialogare con i ragazzi, </a:t>
            </a:r>
            <a:r>
              <a:rPr lang="it-IT" sz="4800" b="1" dirty="0"/>
              <a:t>scartando modalità standardizzate o schematiche. </a:t>
            </a:r>
          </a:p>
          <a:p>
            <a:pPr algn="just"/>
            <a:endParaRPr lang="it-IT" sz="4000" dirty="0"/>
          </a:p>
          <a:p>
            <a:pPr algn="just"/>
            <a:r>
              <a:rPr lang="it-IT" sz="4800" dirty="0"/>
              <a:t>In questa fase di pandemia gli alunni hanno imparato altre cose, in contesti informali e non formali.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52278" y="2016473"/>
            <a:ext cx="18362296" cy="2778415"/>
          </a:xfrm>
        </p:spPr>
        <p:txBody>
          <a:bodyPr>
            <a:normAutofit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Insegnamento compensativo</a:t>
            </a: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576214" y="4464745"/>
            <a:ext cx="200902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800" dirty="0"/>
              <a:t>Potremmo utilizzare un famoso verso di John Lennon: “</a:t>
            </a:r>
            <a:r>
              <a:rPr lang="it-IT" sz="4800" i="1" dirty="0"/>
              <a:t>la vita è ciò che ci accade mentre facciamo altro”</a:t>
            </a:r>
            <a:r>
              <a:rPr lang="it-IT" sz="4800" dirty="0"/>
              <a:t>. Anche molta parte dei nostri apprendimenti avvengono in questo modo. La scuola ha il compito di ricollegare apprendimenti informali (“sparsi” e a volte inconsapevoli) degli alunni, in questo periodo di pandemia, con quelli formali. </a:t>
            </a:r>
          </a:p>
          <a:p>
            <a:pPr algn="just"/>
            <a:endParaRPr lang="it-IT" sz="4800" dirty="0"/>
          </a:p>
          <a:p>
            <a:pPr algn="just"/>
            <a:r>
              <a:rPr lang="it-IT" sz="4800" dirty="0"/>
              <a:t>I mesi di </a:t>
            </a:r>
            <a:r>
              <a:rPr lang="it-IT" sz="4800" b="1" dirty="0"/>
              <a:t>giugno e settembre</a:t>
            </a:r>
            <a:r>
              <a:rPr lang="it-IT" sz="4800" dirty="0"/>
              <a:t>, in particolare, potranno consentire di consolidare in modo compensativo apprendimenti formali.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40404" y="0"/>
            <a:ext cx="18362296" cy="2778415"/>
          </a:xfrm>
        </p:spPr>
        <p:txBody>
          <a:bodyPr>
            <a:normAutofit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238" y="2808561"/>
            <a:ext cx="1951344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198" y="5976913"/>
            <a:ext cx="2024940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40404" y="0"/>
            <a:ext cx="18362296" cy="2778415"/>
          </a:xfrm>
        </p:spPr>
        <p:txBody>
          <a:bodyPr>
            <a:normAutofit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505305"/>
            <a:ext cx="2122795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0269" y="3456633"/>
            <a:ext cx="1575283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10297294" y="3312617"/>
            <a:ext cx="1080135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5400" b="1" dirty="0">
                <a:solidFill>
                  <a:schemeClr val="accent1">
                    <a:lumMod val="75000"/>
                  </a:schemeClr>
                </a:solidFill>
              </a:rPr>
              <a:t>Il Ministero ha emanato</a:t>
            </a:r>
            <a:br>
              <a:rPr lang="it-IT" sz="5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5400" b="1" dirty="0">
                <a:solidFill>
                  <a:schemeClr val="accent1">
                    <a:lumMod val="75000"/>
                  </a:schemeClr>
                </a:solidFill>
              </a:rPr>
              <a:t> la </a:t>
            </a:r>
            <a:r>
              <a:rPr lang="it-IT" sz="5400" b="1" dirty="0">
                <a:solidFill>
                  <a:srgbClr val="FF0000"/>
                </a:solidFill>
              </a:rPr>
              <a:t>Nota n. 11653 del 14 maggio 2021</a:t>
            </a:r>
            <a:endParaRPr lang="it-IT" sz="4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40404" y="0"/>
            <a:ext cx="18362296" cy="2778415"/>
          </a:xfrm>
        </p:spPr>
        <p:txBody>
          <a:bodyPr>
            <a:normAutofit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4185" y="1800449"/>
            <a:ext cx="1543851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32897"/>
            <a:ext cx="20685683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40404" y="0"/>
            <a:ext cx="18362296" cy="2778415"/>
          </a:xfrm>
        </p:spPr>
        <p:txBody>
          <a:bodyPr>
            <a:normAutofit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4185" y="1800449"/>
            <a:ext cx="1543851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2278" y="6049170"/>
            <a:ext cx="18373885" cy="6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1440310" y="5112817"/>
            <a:ext cx="190101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dirty="0"/>
              <a:t>La nota individua a livello temporale </a:t>
            </a:r>
            <a:r>
              <a:rPr lang="it-IT" sz="4400" dirty="0">
                <a:solidFill>
                  <a:srgbClr val="FF0000"/>
                </a:solidFill>
              </a:rPr>
              <a:t>tre macro-fasi </a:t>
            </a:r>
            <a:r>
              <a:rPr lang="it-IT" sz="4400" dirty="0"/>
              <a:t>di cui si compone il Piano: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40404" y="0"/>
            <a:ext cx="18362296" cy="2778415"/>
          </a:xfrm>
        </p:spPr>
        <p:txBody>
          <a:bodyPr>
            <a:normAutofit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4185" y="1800449"/>
            <a:ext cx="1543851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792238" y="5544865"/>
            <a:ext cx="19010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800" dirty="0"/>
              <a:t>In sostanza, la prima fase è incentrata sul </a:t>
            </a:r>
            <a:r>
              <a:rPr lang="it-IT" sz="4800" dirty="0">
                <a:solidFill>
                  <a:srgbClr val="FF0000"/>
                </a:solidFill>
              </a:rPr>
              <a:t>recupero degli apprendimenti</a:t>
            </a:r>
            <a:r>
              <a:rPr lang="it-IT" sz="4800" dirty="0"/>
              <a:t>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913017"/>
            <a:ext cx="2142605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720230" y="9793337"/>
            <a:ext cx="200902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800" dirty="0"/>
              <a:t>E’ evidente che queste attività vanno svolte da </a:t>
            </a:r>
            <a:r>
              <a:rPr lang="it-IT" sz="4800" dirty="0">
                <a:solidFill>
                  <a:srgbClr val="FF0000"/>
                </a:solidFill>
              </a:rPr>
              <a:t>docenti curricolari</a:t>
            </a:r>
            <a:r>
              <a:rPr lang="it-IT" sz="4800" dirty="0"/>
              <a:t>, ancora meglio se </a:t>
            </a:r>
            <a:r>
              <a:rPr lang="it-IT" sz="4800" dirty="0">
                <a:solidFill>
                  <a:srgbClr val="FF0000"/>
                </a:solidFill>
              </a:rPr>
              <a:t>interni alla scuola</a:t>
            </a:r>
            <a:r>
              <a:rPr lang="it-IT" sz="4800" dirty="0"/>
              <a:t>, poiché conoscono già i livelli di apprendimento da incrementare e sono in grado di personalizzare i percorsi.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40404" y="0"/>
            <a:ext cx="18362296" cy="2778415"/>
          </a:xfrm>
        </p:spPr>
        <p:txBody>
          <a:bodyPr>
            <a:normAutofit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4185" y="1800449"/>
            <a:ext cx="1543851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64945"/>
            <a:ext cx="2084283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720230" y="5040809"/>
            <a:ext cx="190101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dirty="0"/>
              <a:t>La nota individua a livello temporale </a:t>
            </a:r>
            <a:r>
              <a:rPr lang="it-IT" sz="4400" dirty="0">
                <a:solidFill>
                  <a:srgbClr val="FF0000"/>
                </a:solidFill>
              </a:rPr>
              <a:t>tre macro-fasi </a:t>
            </a:r>
            <a:r>
              <a:rPr lang="it-IT" sz="4400" dirty="0"/>
              <a:t>di cui si compone il Piano: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04574" y="2398018"/>
            <a:ext cx="18362296" cy="2778415"/>
          </a:xfrm>
        </p:spPr>
        <p:txBody>
          <a:bodyPr>
            <a:normAutofit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Il Ministero ha emanato</a:t>
            </a: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 la </a:t>
            </a:r>
            <a:r>
              <a:rPr lang="it-IT" sz="6900" b="1" dirty="0">
                <a:solidFill>
                  <a:srgbClr val="FF0000"/>
                </a:solidFill>
              </a:rPr>
              <a:t>Nota n. 643 del 27 aprile 2021</a:t>
            </a: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80969"/>
            <a:ext cx="21372605" cy="507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464646" y="-503806"/>
            <a:ext cx="17714224" cy="2736304"/>
          </a:xfrm>
        </p:spPr>
        <p:txBody>
          <a:bodyPr>
            <a:normAutofit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4185" y="1368401"/>
            <a:ext cx="1543851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864246" y="3672657"/>
            <a:ext cx="190101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dirty="0"/>
              <a:t>La nota individua a livello temporale </a:t>
            </a:r>
            <a:r>
              <a:rPr lang="it-IT" sz="4400" dirty="0">
                <a:solidFill>
                  <a:srgbClr val="FF0000"/>
                </a:solidFill>
              </a:rPr>
              <a:t>tre macro-fasi </a:t>
            </a:r>
            <a:r>
              <a:rPr lang="it-IT" sz="4400" dirty="0"/>
              <a:t>di cui si compone il Piano: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4536753"/>
            <a:ext cx="21602701" cy="842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464646" y="-503806"/>
            <a:ext cx="17714224" cy="2736304"/>
          </a:xfrm>
        </p:spPr>
        <p:txBody>
          <a:bodyPr>
            <a:normAutofit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4185" y="1368401"/>
            <a:ext cx="1543851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868" y="4536753"/>
            <a:ext cx="20584634" cy="799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464646" y="-503806"/>
            <a:ext cx="17714224" cy="2736304"/>
          </a:xfrm>
        </p:spPr>
        <p:txBody>
          <a:bodyPr>
            <a:normAutofit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4185" y="1368401"/>
            <a:ext cx="1543851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206" y="4032697"/>
            <a:ext cx="20744687" cy="72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464646" y="-503806"/>
            <a:ext cx="17714224" cy="2736304"/>
          </a:xfrm>
        </p:spPr>
        <p:txBody>
          <a:bodyPr>
            <a:normAutofit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4185" y="1368401"/>
            <a:ext cx="1543851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206" y="4392737"/>
            <a:ext cx="2044483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720230" y="9937353"/>
            <a:ext cx="200182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800" dirty="0"/>
              <a:t>Il Dirigente scolastico deve </a:t>
            </a:r>
            <a:r>
              <a:rPr lang="it-IT" sz="4800" dirty="0">
                <a:solidFill>
                  <a:srgbClr val="FF0000"/>
                </a:solidFill>
              </a:rPr>
              <a:t>convocare la componente RSU di Istituto </a:t>
            </a:r>
            <a:r>
              <a:rPr lang="it-IT" sz="4800" dirty="0"/>
              <a:t>per definire le modalità di coinvolgimento del personale interno.</a:t>
            </a:r>
          </a:p>
          <a:p>
            <a:pPr algn="just"/>
            <a:r>
              <a:rPr lang="it-IT" sz="4800" dirty="0"/>
              <a:t>I compensi sono quelli previsti dal CCNL.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464646" y="-503806"/>
            <a:ext cx="17714224" cy="2736304"/>
          </a:xfrm>
        </p:spPr>
        <p:txBody>
          <a:bodyPr>
            <a:normAutofit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4185" y="1368401"/>
            <a:ext cx="1543851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720230" y="10297393"/>
            <a:ext cx="200182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800" dirty="0"/>
              <a:t>Il coinvolgimento di </a:t>
            </a:r>
            <a:r>
              <a:rPr lang="it-IT" sz="4800" dirty="0">
                <a:solidFill>
                  <a:srgbClr val="FF0000"/>
                </a:solidFill>
              </a:rPr>
              <a:t>soggetti esterni alla scuola</a:t>
            </a:r>
            <a:r>
              <a:rPr lang="it-IT" sz="4800" dirty="0"/>
              <a:t>, auspicabile per la Fase 2 (quella di luglio-agosto) va fatta con Avviso pubblico, ai sensi del D. Lgs 50/2016 o dell’art. 7 D. Lgs 165/2001.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222" y="4176713"/>
            <a:ext cx="2025231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464646" y="-503806"/>
            <a:ext cx="17714224" cy="2736304"/>
          </a:xfrm>
        </p:spPr>
        <p:txBody>
          <a:bodyPr>
            <a:normAutofit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4185" y="1368401"/>
            <a:ext cx="1543851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432198" y="8857233"/>
            <a:ext cx="204502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800" dirty="0"/>
              <a:t>E’ preferibile effettuare subito un </a:t>
            </a:r>
            <a:r>
              <a:rPr lang="it-IT" sz="4800" dirty="0">
                <a:solidFill>
                  <a:srgbClr val="FF0000"/>
                </a:solidFill>
              </a:rPr>
              <a:t>sondaggio tra la popolazione scolastica</a:t>
            </a:r>
            <a:r>
              <a:rPr lang="it-IT" sz="4800" dirty="0"/>
              <a:t>, attraverso Modulo Google, cercando di definire una bozza di cronoprogramma e indicando la tipologia di corsi/attività da proporre.</a:t>
            </a:r>
          </a:p>
          <a:p>
            <a:pPr algn="just"/>
            <a:r>
              <a:rPr lang="it-IT" sz="4800" dirty="0"/>
              <a:t>In tal modo, la Scuola può operare con elementi certi e procedere alla progettazione dei vari interventi.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206" y="4464745"/>
            <a:ext cx="2062673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2198" y="6985025"/>
            <a:ext cx="2083956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464646" y="-503806"/>
            <a:ext cx="17714224" cy="2736304"/>
          </a:xfrm>
        </p:spPr>
        <p:txBody>
          <a:bodyPr>
            <a:normAutofit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4185" y="1152377"/>
            <a:ext cx="1543851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360190" y="3312617"/>
            <a:ext cx="20450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5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Assunzione in bilancio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8182" y="4176713"/>
            <a:ext cx="20594288" cy="849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464646" y="-503806"/>
            <a:ext cx="17714224" cy="2736304"/>
          </a:xfrm>
        </p:spPr>
        <p:txBody>
          <a:bodyPr>
            <a:normAutofit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4185" y="1152377"/>
            <a:ext cx="1543851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198" y="5544865"/>
            <a:ext cx="2084394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40404" y="0"/>
            <a:ext cx="18362296" cy="2778415"/>
          </a:xfrm>
        </p:spPr>
        <p:txBody>
          <a:bodyPr>
            <a:normAutofit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8302" y="2880569"/>
            <a:ext cx="18722080" cy="284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408961"/>
            <a:ext cx="2145763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40404" y="0"/>
            <a:ext cx="18362296" cy="2778415"/>
          </a:xfrm>
        </p:spPr>
        <p:txBody>
          <a:bodyPr>
            <a:normAutofit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8542" y="3024585"/>
            <a:ext cx="15625736" cy="899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04574" y="2398018"/>
            <a:ext cx="18362296" cy="2778415"/>
          </a:xfrm>
        </p:spPr>
        <p:txBody>
          <a:bodyPr>
            <a:normAutofit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che prevede tre forme di finanziamento a disposizione delle scuole:</a:t>
            </a: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44865"/>
            <a:ext cx="21524353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40404" y="0"/>
            <a:ext cx="18362296" cy="2778415"/>
          </a:xfrm>
        </p:spPr>
        <p:txBody>
          <a:bodyPr>
            <a:normAutofit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9021" y="1800449"/>
            <a:ext cx="861891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84825"/>
            <a:ext cx="2049928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40404" y="0"/>
            <a:ext cx="18362296" cy="2778415"/>
          </a:xfrm>
        </p:spPr>
        <p:txBody>
          <a:bodyPr>
            <a:normAutofit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5006" y="1080369"/>
            <a:ext cx="861891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24486" y="3168601"/>
            <a:ext cx="14761640" cy="979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40404" y="0"/>
            <a:ext cx="18362296" cy="2778415"/>
          </a:xfrm>
        </p:spPr>
        <p:txBody>
          <a:bodyPr>
            <a:normAutofit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5006" y="1080369"/>
            <a:ext cx="861891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44665"/>
            <a:ext cx="20810462" cy="784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40404" y="0"/>
            <a:ext cx="18362296" cy="2778415"/>
          </a:xfrm>
        </p:spPr>
        <p:txBody>
          <a:bodyPr>
            <a:normAutofit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5006" y="1080369"/>
            <a:ext cx="861891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913" y="4824785"/>
            <a:ext cx="21035787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40404" y="0"/>
            <a:ext cx="18362296" cy="2778415"/>
          </a:xfrm>
        </p:spPr>
        <p:txBody>
          <a:bodyPr>
            <a:normAutofit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5006" y="1080369"/>
            <a:ext cx="861891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00849"/>
            <a:ext cx="21328488" cy="712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0189" y="3384625"/>
            <a:ext cx="2075751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40404" y="0"/>
            <a:ext cx="18362296" cy="2778415"/>
          </a:xfrm>
        </p:spPr>
        <p:txBody>
          <a:bodyPr>
            <a:normAutofit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5006" y="1080369"/>
            <a:ext cx="861891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0310" y="3504704"/>
            <a:ext cx="18650072" cy="945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40404" y="0"/>
            <a:ext cx="18362296" cy="2778415"/>
          </a:xfrm>
        </p:spPr>
        <p:txBody>
          <a:bodyPr>
            <a:normAutofit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5006" y="1080369"/>
            <a:ext cx="861891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190" y="4608761"/>
            <a:ext cx="20563068" cy="727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40404" y="0"/>
            <a:ext cx="18362296" cy="2778415"/>
          </a:xfrm>
        </p:spPr>
        <p:txBody>
          <a:bodyPr>
            <a:normAutofit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5006" y="1080369"/>
            <a:ext cx="861891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206" y="3456633"/>
            <a:ext cx="20439632" cy="871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40404" y="0"/>
            <a:ext cx="18362296" cy="2778415"/>
          </a:xfrm>
        </p:spPr>
        <p:txBody>
          <a:bodyPr>
            <a:normAutofit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5006" y="1080369"/>
            <a:ext cx="861891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206" y="5328841"/>
            <a:ext cx="20656009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40404" y="0"/>
            <a:ext cx="18362296" cy="2778415"/>
          </a:xfrm>
        </p:spPr>
        <p:txBody>
          <a:bodyPr>
            <a:normAutofit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5006" y="1080369"/>
            <a:ext cx="861891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206" y="5688881"/>
            <a:ext cx="20422683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04574" y="2398018"/>
            <a:ext cx="18362296" cy="2778415"/>
          </a:xfrm>
        </p:spPr>
        <p:txBody>
          <a:bodyPr>
            <a:normAutofit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il Piano prevede tre fasi:</a:t>
            </a: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229" y="4680769"/>
            <a:ext cx="2060830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230" y="7633097"/>
            <a:ext cx="2050251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238" y="10441409"/>
            <a:ext cx="2011757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40404" y="0"/>
            <a:ext cx="18362296" cy="2778415"/>
          </a:xfrm>
        </p:spPr>
        <p:txBody>
          <a:bodyPr>
            <a:normAutofit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5006" y="1080369"/>
            <a:ext cx="861891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68302" y="3456633"/>
            <a:ext cx="19226136" cy="914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40404" y="0"/>
            <a:ext cx="18362296" cy="2778415"/>
          </a:xfrm>
        </p:spPr>
        <p:txBody>
          <a:bodyPr>
            <a:normAutofit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5006" y="1080369"/>
            <a:ext cx="861891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254" y="3456633"/>
            <a:ext cx="2013619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4285" y="7921129"/>
            <a:ext cx="20334919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40404" y="0"/>
            <a:ext cx="18362296" cy="2778415"/>
          </a:xfrm>
        </p:spPr>
        <p:txBody>
          <a:bodyPr>
            <a:normAutofit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5006" y="1080369"/>
            <a:ext cx="861891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198" y="3600649"/>
            <a:ext cx="20309769" cy="849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40404" y="0"/>
            <a:ext cx="18362296" cy="2778415"/>
          </a:xfrm>
        </p:spPr>
        <p:txBody>
          <a:bodyPr>
            <a:normAutofit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5006" y="1080369"/>
            <a:ext cx="861891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631" y="3888681"/>
            <a:ext cx="21502069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8353177"/>
            <a:ext cx="2160270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40404" y="0"/>
            <a:ext cx="18362296" cy="2778415"/>
          </a:xfrm>
        </p:spPr>
        <p:txBody>
          <a:bodyPr>
            <a:normAutofit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222" y="3672657"/>
            <a:ext cx="1964926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254" y="6769001"/>
            <a:ext cx="20199521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11665446" y="1728441"/>
            <a:ext cx="95772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800" b="1" dirty="0">
                <a:solidFill>
                  <a:schemeClr val="accent1">
                    <a:lumMod val="75000"/>
                  </a:schemeClr>
                </a:solidFill>
              </a:rPr>
              <a:t>Il Ministero ha emanato</a:t>
            </a:r>
            <a:br>
              <a:rPr lang="it-IT" sz="4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4800" b="1" dirty="0">
                <a:solidFill>
                  <a:schemeClr val="accent1">
                    <a:lumMod val="75000"/>
                  </a:schemeClr>
                </a:solidFill>
              </a:rPr>
              <a:t>il </a:t>
            </a:r>
            <a:r>
              <a:rPr lang="it-IT" sz="4800" b="1" dirty="0">
                <a:solidFill>
                  <a:srgbClr val="FF0000"/>
                </a:solidFill>
              </a:rPr>
              <a:t>Decreto Dipartimentale. n. 39 del 14 maggio 2021</a:t>
            </a:r>
            <a:endParaRPr lang="it-IT" sz="4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40404" y="0"/>
            <a:ext cx="18362296" cy="2778415"/>
          </a:xfrm>
        </p:spPr>
        <p:txBody>
          <a:bodyPr>
            <a:normAutofit fontScale="90000"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2438" y="2808561"/>
            <a:ext cx="16633848" cy="937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4886" y="936353"/>
            <a:ext cx="123509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40404" y="0"/>
            <a:ext cx="18362296" cy="2778415"/>
          </a:xfrm>
        </p:spPr>
        <p:txBody>
          <a:bodyPr>
            <a:normAutofit fontScale="90000"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4886" y="936353"/>
            <a:ext cx="123509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8182" y="4824785"/>
            <a:ext cx="2057259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40404" y="0"/>
            <a:ext cx="18362296" cy="2778415"/>
          </a:xfrm>
        </p:spPr>
        <p:txBody>
          <a:bodyPr>
            <a:normAutofit fontScale="90000"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4886" y="936353"/>
            <a:ext cx="123509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6294" y="3456633"/>
            <a:ext cx="18282397" cy="734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40404" y="0"/>
            <a:ext cx="18362296" cy="2778415"/>
          </a:xfrm>
        </p:spPr>
        <p:txBody>
          <a:bodyPr>
            <a:normAutofit fontScale="90000"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4886" y="936353"/>
            <a:ext cx="123509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68302" y="3456633"/>
            <a:ext cx="18482053" cy="806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40404" y="0"/>
            <a:ext cx="18362296" cy="2778415"/>
          </a:xfrm>
        </p:spPr>
        <p:txBody>
          <a:bodyPr>
            <a:normAutofit fontScale="90000"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4886" y="936353"/>
            <a:ext cx="123509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4285" y="2592537"/>
            <a:ext cx="19077949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04574" y="2398018"/>
            <a:ext cx="18362296" cy="2778415"/>
          </a:xfrm>
        </p:spPr>
        <p:txBody>
          <a:bodyPr>
            <a:normAutofit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Articolazione delle fasi</a:t>
            </a: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206" y="4248721"/>
            <a:ext cx="2060830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8462" y="5688881"/>
            <a:ext cx="13563600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641209"/>
            <a:ext cx="216027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40404" y="0"/>
            <a:ext cx="18362296" cy="2778415"/>
          </a:xfrm>
        </p:spPr>
        <p:txBody>
          <a:bodyPr>
            <a:normAutofit fontScale="90000"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4886" y="936353"/>
            <a:ext cx="123509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08761"/>
            <a:ext cx="2111293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40404" y="0"/>
            <a:ext cx="18362296" cy="2778415"/>
          </a:xfrm>
        </p:spPr>
        <p:txBody>
          <a:bodyPr>
            <a:normAutofit fontScale="90000"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4886" y="936353"/>
            <a:ext cx="123509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52777"/>
            <a:ext cx="2104251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40404" y="0"/>
            <a:ext cx="18362296" cy="2778415"/>
          </a:xfrm>
        </p:spPr>
        <p:txBody>
          <a:bodyPr>
            <a:normAutofit fontScale="90000"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4886" y="936353"/>
            <a:ext cx="123509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16374" y="3096593"/>
            <a:ext cx="16489832" cy="902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40404" y="0"/>
            <a:ext cx="18362296" cy="2778415"/>
          </a:xfrm>
        </p:spPr>
        <p:txBody>
          <a:bodyPr>
            <a:normAutofit fontScale="90000"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4886" y="936353"/>
            <a:ext cx="123509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80769"/>
            <a:ext cx="2137197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40404" y="0"/>
            <a:ext cx="18362296" cy="2778415"/>
          </a:xfrm>
        </p:spPr>
        <p:txBody>
          <a:bodyPr>
            <a:normAutofit fontScale="90000"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4886" y="936353"/>
            <a:ext cx="123509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68301" y="3456633"/>
            <a:ext cx="19329903" cy="72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40404" y="0"/>
            <a:ext cx="18362296" cy="2778415"/>
          </a:xfrm>
        </p:spPr>
        <p:txBody>
          <a:bodyPr>
            <a:normAutofit fontScale="90000"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4886" y="936353"/>
            <a:ext cx="123509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88382" y="3024585"/>
            <a:ext cx="17497944" cy="957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40404" y="0"/>
            <a:ext cx="18362296" cy="2778415"/>
          </a:xfrm>
        </p:spPr>
        <p:txBody>
          <a:bodyPr>
            <a:normAutofit fontScale="90000"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4886" y="936353"/>
            <a:ext cx="123509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230" y="6408961"/>
            <a:ext cx="2007835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40404" y="0"/>
            <a:ext cx="18362296" cy="2778415"/>
          </a:xfrm>
        </p:spPr>
        <p:txBody>
          <a:bodyPr>
            <a:normAutofit fontScale="90000"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4886" y="936353"/>
            <a:ext cx="123509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88382" y="3744665"/>
            <a:ext cx="16943669" cy="828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40404" y="0"/>
            <a:ext cx="18362296" cy="2778415"/>
          </a:xfrm>
        </p:spPr>
        <p:txBody>
          <a:bodyPr>
            <a:normAutofit fontScale="90000"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4886" y="936353"/>
            <a:ext cx="123509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238" y="5472857"/>
            <a:ext cx="1960604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40404" y="0"/>
            <a:ext cx="18362296" cy="2778415"/>
          </a:xfrm>
        </p:spPr>
        <p:txBody>
          <a:bodyPr>
            <a:normAutofit fontScale="90000"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4886" y="936353"/>
            <a:ext cx="123509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68302" y="2592537"/>
            <a:ext cx="18362040" cy="977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6454" y="3096593"/>
            <a:ext cx="13563600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576214" y="4752777"/>
            <a:ext cx="1965818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b="1" dirty="0"/>
              <a:t>Per gli alunni che hanno frequentato la classe 1^ Primaria</a:t>
            </a:r>
          </a:p>
          <a:p>
            <a:endParaRPr lang="it-IT" sz="4400" b="1" dirty="0"/>
          </a:p>
          <a:p>
            <a:pPr>
              <a:buFont typeface="Wingdings" pitchFamily="2" charset="2"/>
              <a:buChar char="Ø"/>
            </a:pPr>
            <a:r>
              <a:rPr lang="it-IT" sz="4800" dirty="0"/>
              <a:t>  attività per l’acquisizione delle abilità di lettura, scrittura e di calcolo </a:t>
            </a:r>
          </a:p>
        </p:txBody>
      </p:sp>
      <p:sp>
        <p:nvSpPr>
          <p:cNvPr id="9" name="Rettangolo 8"/>
          <p:cNvSpPr/>
          <p:nvPr/>
        </p:nvSpPr>
        <p:spPr>
          <a:xfrm>
            <a:off x="504206" y="8929241"/>
            <a:ext cx="1893810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b="1" dirty="0"/>
              <a:t>Per gli alunni che hanno frequentato la classe 1^ Secondaria I grado</a:t>
            </a:r>
          </a:p>
          <a:p>
            <a:endParaRPr lang="it-IT" sz="4400" b="1" dirty="0"/>
          </a:p>
          <a:p>
            <a:pPr algn="just">
              <a:buFont typeface="Wingdings" pitchFamily="2" charset="2"/>
              <a:buChar char="Ø"/>
            </a:pPr>
            <a:r>
              <a:rPr lang="it-IT" sz="4800" dirty="0"/>
              <a:t>  attivazione di interventi personalizzati e/o di gruppo per impattare positivamente sugli apprendimenti di italiano, matematica e lingua Inglese.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40404" y="0"/>
            <a:ext cx="18362296" cy="2778415"/>
          </a:xfrm>
        </p:spPr>
        <p:txBody>
          <a:bodyPr>
            <a:normAutofit fontScale="90000"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4886" y="936353"/>
            <a:ext cx="123509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8662" y="2664545"/>
            <a:ext cx="12745416" cy="993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40404" y="0"/>
            <a:ext cx="18362296" cy="2778415"/>
          </a:xfrm>
        </p:spPr>
        <p:txBody>
          <a:bodyPr>
            <a:normAutofit fontScale="90000"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4886" y="936353"/>
            <a:ext cx="123509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44366" y="3240609"/>
            <a:ext cx="1814239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72358" y="6769001"/>
            <a:ext cx="1838015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40404" y="0"/>
            <a:ext cx="18362296" cy="2778415"/>
          </a:xfrm>
        </p:spPr>
        <p:txBody>
          <a:bodyPr>
            <a:normAutofit fontScale="90000"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4886" y="936353"/>
            <a:ext cx="123509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0310" y="3240609"/>
            <a:ext cx="18896740" cy="914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40404" y="0"/>
            <a:ext cx="18362296" cy="2778415"/>
          </a:xfrm>
        </p:spPr>
        <p:txBody>
          <a:bodyPr>
            <a:normAutofit fontScale="90000"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4886" y="936353"/>
            <a:ext cx="123509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6934" y="2808561"/>
            <a:ext cx="6624736" cy="947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40404" y="0"/>
            <a:ext cx="18362296" cy="2778415"/>
          </a:xfrm>
        </p:spPr>
        <p:txBody>
          <a:bodyPr>
            <a:normAutofit fontScale="90000"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4886" y="936353"/>
            <a:ext cx="123509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8262" y="3744665"/>
            <a:ext cx="19657699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40404" y="0"/>
            <a:ext cx="18362296" cy="2778415"/>
          </a:xfrm>
        </p:spPr>
        <p:txBody>
          <a:bodyPr>
            <a:normAutofit fontScale="90000"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4886" y="936353"/>
            <a:ext cx="123509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206" y="4248721"/>
            <a:ext cx="20544347" cy="68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40404" y="0"/>
            <a:ext cx="18362296" cy="2778415"/>
          </a:xfrm>
        </p:spPr>
        <p:txBody>
          <a:bodyPr>
            <a:normAutofit fontScale="90000"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4886" y="936353"/>
            <a:ext cx="123509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2318" y="3384625"/>
            <a:ext cx="17713968" cy="774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40404" y="0"/>
            <a:ext cx="18362296" cy="2778415"/>
          </a:xfrm>
        </p:spPr>
        <p:txBody>
          <a:bodyPr>
            <a:normAutofit fontScale="90000"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4886" y="936353"/>
            <a:ext cx="123509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254" y="3312617"/>
            <a:ext cx="20034226" cy="864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40404" y="0"/>
            <a:ext cx="18362296" cy="2778415"/>
          </a:xfrm>
        </p:spPr>
        <p:txBody>
          <a:bodyPr>
            <a:normAutofit fontScale="90000"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4886" y="936353"/>
            <a:ext cx="123509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6294" y="3528641"/>
            <a:ext cx="19195275" cy="777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40404" y="0"/>
            <a:ext cx="18362296" cy="2778415"/>
          </a:xfrm>
        </p:spPr>
        <p:txBody>
          <a:bodyPr>
            <a:normAutofit fontScale="90000"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4886" y="936353"/>
            <a:ext cx="123509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237" y="3240609"/>
            <a:ext cx="19464177" cy="849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80270" y="1728441"/>
            <a:ext cx="18362296" cy="2778415"/>
          </a:xfrm>
        </p:spPr>
        <p:txBody>
          <a:bodyPr>
            <a:normAutofit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Articolazione delle fasi</a:t>
            </a: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230" y="3816673"/>
            <a:ext cx="2050251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720230" y="6192937"/>
            <a:ext cx="1973019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800" dirty="0"/>
              <a:t> Gli </a:t>
            </a:r>
            <a:r>
              <a:rPr lang="it-IT" sz="4800" b="1" dirty="0"/>
              <a:t>strumenti proposti </a:t>
            </a:r>
            <a:r>
              <a:rPr lang="it-IT" sz="4800" dirty="0"/>
              <a:t>sono:</a:t>
            </a:r>
          </a:p>
          <a:p>
            <a:endParaRPr lang="it-IT" sz="4800" dirty="0"/>
          </a:p>
          <a:p>
            <a:pPr>
              <a:buFont typeface="Wingdings" pitchFamily="2" charset="2"/>
              <a:buChar char="Ø"/>
            </a:pPr>
            <a:r>
              <a:rPr lang="it-IT" sz="4800" dirty="0"/>
              <a:t> Patti educativi di comunità  </a:t>
            </a:r>
          </a:p>
          <a:p>
            <a:endParaRPr lang="it-IT" sz="4800" dirty="0"/>
          </a:p>
          <a:p>
            <a:pPr algn="just"/>
            <a:r>
              <a:rPr lang="it-IT" sz="4400" i="1" dirty="0"/>
              <a:t>I “Patti” possono essere finalizzati, ad esempio, a potenziare spazi e attività di  crescita culturale e arricchimento delle competenze e per favorire l’inclusione  dei minori più vulnerabili </a:t>
            </a:r>
          </a:p>
          <a:p>
            <a:endParaRPr lang="it-IT" sz="4800" dirty="0"/>
          </a:p>
          <a:p>
            <a:endParaRPr lang="it-IT" sz="480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40404" y="0"/>
            <a:ext cx="18362296" cy="2778415"/>
          </a:xfrm>
        </p:spPr>
        <p:txBody>
          <a:bodyPr>
            <a:normAutofit fontScale="90000"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4886" y="936353"/>
            <a:ext cx="123509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4406" y="2520529"/>
            <a:ext cx="17209912" cy="979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40404" y="0"/>
            <a:ext cx="18362296" cy="2778415"/>
          </a:xfrm>
        </p:spPr>
        <p:txBody>
          <a:bodyPr>
            <a:normAutofit fontScale="90000"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4886" y="936353"/>
            <a:ext cx="123509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52477" y="2736553"/>
            <a:ext cx="16973767" cy="871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6573" y="10873457"/>
            <a:ext cx="408481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40404" y="0"/>
            <a:ext cx="18362296" cy="2778415"/>
          </a:xfrm>
        </p:spPr>
        <p:txBody>
          <a:bodyPr>
            <a:normAutofit fontScale="90000"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Le fonti di finanziamento</a:t>
            </a: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4886" y="936353"/>
            <a:ext cx="123509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28342" y="2952577"/>
            <a:ext cx="18202658" cy="921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sp>
        <p:nvSpPr>
          <p:cNvPr id="8" name="Titolo 1"/>
          <p:cNvSpPr>
            <a:spLocks noGrp="1"/>
          </p:cNvSpPr>
          <p:nvPr>
            <p:ph type="ctrTitle"/>
          </p:nvPr>
        </p:nvSpPr>
        <p:spPr>
          <a:xfrm>
            <a:off x="1080270" y="1368401"/>
            <a:ext cx="18362296" cy="2778415"/>
          </a:xfrm>
        </p:spPr>
        <p:txBody>
          <a:bodyPr>
            <a:normAutofit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Conclusioni</a:t>
            </a:r>
            <a:endParaRPr lang="it-IT" sz="6900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76214" y="4392737"/>
            <a:ext cx="1987420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4800" dirty="0"/>
              <a:t>I tre progetti hanno finalità simili, tempistiche sostanzialmente identiche (il solo PON permette un più ampio respiro delle attività, cioè fino ad agosto 2022).</a:t>
            </a:r>
          </a:p>
          <a:p>
            <a:pPr algn="just"/>
            <a:r>
              <a:rPr lang="it-IT" sz="4800" dirty="0"/>
              <a:t>La progettazione di tutte le attività dovrebbe presupporre una forte domanda da parte della Comunità scolastica di riferimento, soprattutto delle famiglie.</a:t>
            </a:r>
          </a:p>
          <a:p>
            <a:pPr algn="just"/>
            <a:r>
              <a:rPr lang="it-IT" sz="4800" dirty="0"/>
              <a:t>Andare a sovrapporre tutti questi finanziamenti, in mancanza di una forte risposta partecipativa finirebbe per rendere inutili tutte le progettazioni poste in essere per ottenere i finanziamenti e dover poi restituire le somme stesse.</a:t>
            </a:r>
          </a:p>
          <a:p>
            <a:pPr algn="just"/>
            <a:r>
              <a:rPr lang="it-IT" sz="4800" dirty="0"/>
              <a:t>Si consiglia pertanto l’adesione al PON e l’utilizzo delle somme già comunicate del </a:t>
            </a:r>
            <a:r>
              <a:rPr lang="it-IT" sz="4800" dirty="0" err="1"/>
              <a:t>DL</a:t>
            </a:r>
            <a:r>
              <a:rPr lang="it-IT" sz="4800" dirty="0"/>
              <a:t> 41.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80270" y="1728441"/>
            <a:ext cx="18362296" cy="2778415"/>
          </a:xfrm>
        </p:spPr>
        <p:txBody>
          <a:bodyPr>
            <a:normAutofit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Articolazione delle fasi</a:t>
            </a: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230" y="3816673"/>
            <a:ext cx="2050251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720230" y="5688881"/>
            <a:ext cx="197301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4800" dirty="0"/>
          </a:p>
          <a:p>
            <a:pPr>
              <a:buFont typeface="Wingdings" pitchFamily="2" charset="2"/>
              <a:buChar char="Ø"/>
            </a:pPr>
            <a:r>
              <a:rPr lang="it-IT" sz="4800" dirty="0"/>
              <a:t>  Le attività C.A.M.PU.S. (</a:t>
            </a:r>
            <a:r>
              <a:rPr lang="it-IT" sz="4800" i="1" dirty="0"/>
              <a:t>Computing, Arte, Musica, vita Pubblica, Sport)</a:t>
            </a:r>
          </a:p>
          <a:p>
            <a:endParaRPr lang="it-IT" sz="4800" i="1" dirty="0"/>
          </a:p>
          <a:p>
            <a:pPr algn="just"/>
            <a:r>
              <a:rPr lang="it-IT" sz="4400" i="1" dirty="0"/>
              <a:t>potrebbero costituire opportunità per riavvicinare il mondo della scuola ad attività particolarmente penalizzate durante la crisi pandemica. Per le attività motorie e sportive potrebbero poi essere realizzati contesti sportivi scolastici, con la collaborazione degli Organismi sportivi affiliati al Coni e al Cip, anche in prosecuzione di progetti già avviati.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04574" y="2398018"/>
            <a:ext cx="18362296" cy="2778415"/>
          </a:xfrm>
        </p:spPr>
        <p:txBody>
          <a:bodyPr>
            <a:normAutofit/>
          </a:bodyPr>
          <a:lstStyle/>
          <a:p>
            <a:r>
              <a:rPr lang="it-IT" sz="6900" b="1" dirty="0">
                <a:solidFill>
                  <a:schemeClr val="accent1">
                    <a:lumMod val="75000"/>
                  </a:schemeClr>
                </a:solidFill>
              </a:rPr>
              <a:t>Articolazione delle fasi</a:t>
            </a:r>
            <a:endParaRPr lang="it-IT" sz="69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Screenshot_1-43-720x3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334" y="356538"/>
            <a:ext cx="5103568" cy="2143550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190" y="4752777"/>
            <a:ext cx="2011757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214" y="7489081"/>
            <a:ext cx="2065468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1281</Words>
  <Application>Microsoft Office PowerPoint</Application>
  <PresentationFormat>Personalizzato</PresentationFormat>
  <Paragraphs>185</Paragraphs>
  <Slides>73</Slides>
  <Notes>65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73</vt:i4>
      </vt:variant>
    </vt:vector>
  </HeadingPairs>
  <TitlesOfParts>
    <vt:vector size="77" baseType="lpstr">
      <vt:lpstr>Arial</vt:lpstr>
      <vt:lpstr>Calibri</vt:lpstr>
      <vt:lpstr>Wingdings</vt:lpstr>
      <vt:lpstr>Tema di Office</vt:lpstr>
      <vt:lpstr>Istituto comprensivo Ladispoli I Prof.ssa Caliendo Enrica</vt:lpstr>
      <vt:lpstr>Il Ministero ha emanato  la Nota n. 643 del 27 aprile 2021</vt:lpstr>
      <vt:lpstr>che prevede tre forme di finanziamento a disposizione delle scuole:</vt:lpstr>
      <vt:lpstr>il Piano prevede tre fasi:</vt:lpstr>
      <vt:lpstr>Articolazione delle fasi</vt:lpstr>
      <vt:lpstr>Presentazione standard di PowerPoint</vt:lpstr>
      <vt:lpstr>Articolazione delle fasi</vt:lpstr>
      <vt:lpstr>Articolazione delle fasi</vt:lpstr>
      <vt:lpstr>Articolazione delle fasi</vt:lpstr>
      <vt:lpstr>Articolazione delle fasi</vt:lpstr>
      <vt:lpstr>Cornice di senso</vt:lpstr>
      <vt:lpstr>Insegnamento compensativo</vt:lpstr>
      <vt:lpstr>Insegnamento compensativo</vt:lpstr>
      <vt:lpstr>Le fonti di finanziamento</vt:lpstr>
      <vt:lpstr>Le fonti di finanziamento</vt:lpstr>
      <vt:lpstr>Le fonti di finanziamento</vt:lpstr>
      <vt:lpstr>Le fonti di finanziamento</vt:lpstr>
      <vt:lpstr>Le fonti di finanziamento</vt:lpstr>
      <vt:lpstr>Le fonti di finanziamento</vt:lpstr>
      <vt:lpstr>Le fonti di finanziamento</vt:lpstr>
      <vt:lpstr>Le fonti di finanziamento</vt:lpstr>
      <vt:lpstr>Le fonti di finanziamento</vt:lpstr>
      <vt:lpstr>Le fonti di finanziamento</vt:lpstr>
      <vt:lpstr>Le fonti di finanziamento</vt:lpstr>
      <vt:lpstr>Le fonti di finanziamento</vt:lpstr>
      <vt:lpstr>Le fonti di finanziamento</vt:lpstr>
      <vt:lpstr>Le fonti di finanziamento</vt:lpstr>
      <vt:lpstr>Le fonti di finanziamento</vt:lpstr>
      <vt:lpstr>Le fonti di finanziamento</vt:lpstr>
      <vt:lpstr>Le fonti di finanziamento </vt:lpstr>
      <vt:lpstr>Le fonti di finanziamento </vt:lpstr>
      <vt:lpstr>Le fonti di finanziamento </vt:lpstr>
      <vt:lpstr>Le fonti di finanziamento </vt:lpstr>
      <vt:lpstr>Le fonti di finanziamento </vt:lpstr>
      <vt:lpstr>Le fonti di finanziamento </vt:lpstr>
      <vt:lpstr>Le fonti di finanziamento </vt:lpstr>
      <vt:lpstr>Le fonti di finanziamento </vt:lpstr>
      <vt:lpstr>Le fonti di finanziamento </vt:lpstr>
      <vt:lpstr>Le fonti di finanziamento </vt:lpstr>
      <vt:lpstr>Le fonti di finanziamento </vt:lpstr>
      <vt:lpstr>Le fonti di finanziamento </vt:lpstr>
      <vt:lpstr>Le fonti di finanziamento </vt:lpstr>
      <vt:lpstr>Le fonti di finanziamento </vt:lpstr>
      <vt:lpstr>Le fonti di finanziamento </vt:lpstr>
      <vt:lpstr>Le fonti di finanziamento  </vt:lpstr>
      <vt:lpstr>Le fonti di finanziamento  </vt:lpstr>
      <vt:lpstr>Le fonti di finanziamento  </vt:lpstr>
      <vt:lpstr>Le fonti di finanziamento  </vt:lpstr>
      <vt:lpstr>Le fonti di finanziamento  </vt:lpstr>
      <vt:lpstr>Le fonti di finanziamento  </vt:lpstr>
      <vt:lpstr>Le fonti di finanziamento  </vt:lpstr>
      <vt:lpstr>Le fonti di finanziamento  </vt:lpstr>
      <vt:lpstr>Le fonti di finanziamento  </vt:lpstr>
      <vt:lpstr>Le fonti di finanziamento  </vt:lpstr>
      <vt:lpstr>Le fonti di finanziamento  </vt:lpstr>
      <vt:lpstr>Le fonti di finanziamento  </vt:lpstr>
      <vt:lpstr>Le fonti di finanziamento  </vt:lpstr>
      <vt:lpstr>Le fonti di finanziamento  </vt:lpstr>
      <vt:lpstr>Le fonti di finanziamento  </vt:lpstr>
      <vt:lpstr>Le fonti di finanziamento  </vt:lpstr>
      <vt:lpstr>Le fonti di finanziamento  </vt:lpstr>
      <vt:lpstr>Le fonti di finanziamento  </vt:lpstr>
      <vt:lpstr>Le fonti di finanziamento  </vt:lpstr>
      <vt:lpstr>Le fonti di finanziamento  </vt:lpstr>
      <vt:lpstr>Le fonti di finanziamento  </vt:lpstr>
      <vt:lpstr>Le fonti di finanziamento  </vt:lpstr>
      <vt:lpstr>Le fonti di finanziamento  </vt:lpstr>
      <vt:lpstr>Le fonti di finanziamento  </vt:lpstr>
      <vt:lpstr>Le fonti di finanziamento  </vt:lpstr>
      <vt:lpstr>Le fonti di finanziamento  </vt:lpstr>
      <vt:lpstr>Le fonti di finanziamento  </vt:lpstr>
      <vt:lpstr>Le fonti di finanziamento  </vt:lpstr>
      <vt:lpstr>Conclusioni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 16.00 diretta Facebook dalla pagina dell’I.C. Caetani.</dc:title>
  <dc:creator>v</dc:creator>
  <cp:lastModifiedBy>Enrica Caliendo</cp:lastModifiedBy>
  <cp:revision>29</cp:revision>
  <cp:lastPrinted>2021-05-17T07:31:34Z</cp:lastPrinted>
  <dcterms:created xsi:type="dcterms:W3CDTF">2021-05-15T11:56:17Z</dcterms:created>
  <dcterms:modified xsi:type="dcterms:W3CDTF">2021-05-17T07:58:34Z</dcterms:modified>
</cp:coreProperties>
</file>